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412" r:id="rId2"/>
    <p:sldId id="436" r:id="rId3"/>
    <p:sldId id="441" r:id="rId4"/>
    <p:sldId id="325" r:id="rId5"/>
    <p:sldId id="329" r:id="rId6"/>
    <p:sldId id="330" r:id="rId7"/>
    <p:sldId id="333" r:id="rId8"/>
    <p:sldId id="339" r:id="rId9"/>
    <p:sldId id="340" r:id="rId10"/>
    <p:sldId id="420" r:id="rId11"/>
    <p:sldId id="435" r:id="rId12"/>
    <p:sldId id="343" r:id="rId13"/>
    <p:sldId id="437" r:id="rId14"/>
    <p:sldId id="417" r:id="rId15"/>
    <p:sldId id="432" r:id="rId16"/>
    <p:sldId id="433" r:id="rId17"/>
    <p:sldId id="434" r:id="rId18"/>
    <p:sldId id="419" r:id="rId19"/>
    <p:sldId id="440" r:id="rId20"/>
    <p:sldId id="415" r:id="rId21"/>
    <p:sldId id="442" r:id="rId22"/>
    <p:sldId id="408" r:id="rId23"/>
    <p:sldId id="422" r:id="rId24"/>
    <p:sldId id="439" r:id="rId25"/>
    <p:sldId id="424" r:id="rId26"/>
    <p:sldId id="421" r:id="rId27"/>
    <p:sldId id="425" r:id="rId28"/>
    <p:sldId id="364" r:id="rId29"/>
    <p:sldId id="391" r:id="rId30"/>
    <p:sldId id="409"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4" autoAdjust="0"/>
    <p:restoredTop sz="95766" autoAdjust="0"/>
  </p:normalViewPr>
  <p:slideViewPr>
    <p:cSldViewPr snapToGrid="0" snapToObjects="1">
      <p:cViewPr>
        <p:scale>
          <a:sx n="100" d="100"/>
          <a:sy n="100" d="100"/>
        </p:scale>
        <p:origin x="-1400" y="-464"/>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30/01/15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research focus is to bridge the technology and knowledge gap between big industrial level science like genomics and the labs where the expertise is concentrated. We want to help put the bio back in bioinformatics.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2555543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 is called </a:t>
            </a:r>
            <a:r>
              <a:rPr lang="en-US" baseline="0" dirty="0" err="1" smtClean="0"/>
              <a:t>GeeFu</a:t>
            </a:r>
            <a:r>
              <a:rPr lang="en-US" baseline="0" dirty="0" smtClean="0"/>
              <a:t> and it is a graphical tool available over the web, you can annotate and edit genes and transcripts and whole genomes just by clicking and typing.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10</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can also be set up to dispense rewards for doing work. Completing different numbers of tasks awards the user a badge that can be used to show their expertise. This is particularly helpful for junior researchers and encourages them to add a little knowledge at a time and gain something that differentiates their CVs from others.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11</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GeeFu</a:t>
            </a:r>
            <a:r>
              <a:rPr lang="en-US" dirty="0" smtClean="0"/>
              <a:t> also provides</a:t>
            </a:r>
            <a:r>
              <a:rPr lang="en-US" baseline="0" dirty="0" smtClean="0"/>
              <a:t> analysis tools like sequence searches of the provided data too, and fully cross links this back to the annotations and reports Kind of like a “build your own NCBI”, but restricted to a new and growing set of information for the new organism</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12</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13</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they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14</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15</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t>
            </a:r>
            <a:r>
              <a:rPr lang="en-US" dirty="0" err="1" smtClean="0"/>
              <a:t>succesfully</a:t>
            </a:r>
            <a:r>
              <a:rPr lang="en-US" baseline="0" dirty="0" smtClean="0"/>
              <a:t> applied the system</a:t>
            </a:r>
            <a:r>
              <a:rPr lang="en-US" dirty="0" smtClean="0"/>
              <a:t> to find thousands of candidate</a:t>
            </a:r>
            <a:r>
              <a:rPr lang="en-US" baseline="0" dirty="0" smtClean="0"/>
              <a:t> SNPs that may be linked to resistance in wild potato species.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16</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So we implemented a system, called 2k+2 that separates our all the tangled bubbles.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17</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it proved to make highly accurate </a:t>
            </a:r>
            <a:r>
              <a:rPr lang="en-US" baseline="0" dirty="0" smtClean="0"/>
              <a:t>predictions </a:t>
            </a:r>
            <a:r>
              <a:rPr lang="en-US" baseline="0" dirty="0" smtClean="0"/>
              <a:t>of the SNPs in the tangles (mean of 85%) </a:t>
            </a:r>
            <a:r>
              <a:rPr lang="en-US" baseline="0" dirty="0" smtClean="0"/>
              <a:t>smoothly across the whole genome </a:t>
            </a:r>
            <a:r>
              <a:rPr lang="en-US" baseline="0" dirty="0" smtClean="0"/>
              <a:t>without the need for other attributes.</a:t>
            </a:r>
          </a:p>
          <a:p>
            <a:endParaRPr lang="en-US" baseline="0" dirty="0" smtClean="0"/>
          </a:p>
          <a:p>
            <a:r>
              <a:rPr lang="en-US" baseline="0" dirty="0" smtClean="0"/>
              <a:t>Together these programs provide a powerful platform to find SNPs in situations where you lack a reference </a:t>
            </a:r>
            <a:r>
              <a:rPr lang="en-US" baseline="0" dirty="0" smtClean="0"/>
              <a:t>genome.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18</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we’ve been taking is to identify</a:t>
            </a:r>
            <a:r>
              <a:rPr lang="en-US" baseline="0" dirty="0" smtClean="0"/>
              <a:t> the actual causative mutation directly. So, when a mutagenesis is carried out and crosses are done later, we see that the SNP frequency around the mutation we are selecting for fades out as we get further across the chromosome. We can use this pattern to our advantage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19</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 draft assembly of </a:t>
            </a:r>
            <a:r>
              <a:rPr lang="en-US" dirty="0" err="1" smtClean="0"/>
              <a:t>contigs</a:t>
            </a:r>
            <a:r>
              <a:rPr lang="en-US" dirty="0" smtClean="0"/>
              <a:t> or reads, then the random order means that the distribution is smoothed out. We can put</a:t>
            </a:r>
            <a:r>
              <a:rPr lang="en-US" baseline="0" dirty="0" smtClean="0"/>
              <a:t> the peak back by </a:t>
            </a:r>
            <a:r>
              <a:rPr lang="en-US" baseline="0" dirty="0" err="1" smtClean="0"/>
              <a:t>reoridering</a:t>
            </a:r>
            <a:r>
              <a:rPr lang="en-US" baseline="0" dirty="0" smtClean="0"/>
              <a:t> the </a:t>
            </a:r>
            <a:r>
              <a:rPr lang="en-US" baseline="0" dirty="0" err="1" smtClean="0"/>
              <a:t>contigs</a:t>
            </a:r>
            <a:r>
              <a:rPr lang="en-US" baseline="0" dirty="0" smtClean="0"/>
              <a:t> properly and we’ve been doing this with genetic algorithms that explore permutations and select the most appropriate. This picture shows a version looking for the optimum blue line and improving the permutations at each iteration. </a:t>
            </a:r>
            <a:r>
              <a:rPr lang="en-US" dirty="0" smtClean="0"/>
              <a:t>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20</a:t>
            </a:fld>
            <a:endParaRPr lang="en-US"/>
          </a:p>
        </p:txBody>
      </p:sp>
    </p:spTree>
    <p:extLst>
      <p:ext uri="{BB962C8B-B14F-4D97-AF65-F5344CB8AC3E}">
        <p14:creationId xmlns:p14="http://schemas.microsoft.com/office/powerpoint/2010/main" val="2152193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1274760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28</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co-ordinate the UK Galaxy Community and we’re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29</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30</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325805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when the ash dieback pathogen reached the </a:t>
            </a:r>
            <a:r>
              <a:rPr lang="en-GB" baseline="0" dirty="0" err="1" smtClean="0"/>
              <a:t>uk</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 Throughout summer you can also see leaves with brown leaf stalks.</a:t>
            </a:r>
          </a:p>
          <a:p>
            <a:endParaRPr lang="en-US" baseline="0" dirty="0" smtClean="0"/>
          </a:p>
          <a:p>
            <a:r>
              <a:rPr lang="en-GB" dirty="0" smtClean="0"/>
              <a:t>Its arrival in England in</a:t>
            </a:r>
            <a:r>
              <a:rPr lang="en-GB" baseline="0" dirty="0" smtClean="0"/>
              <a:t> 2012 caused a fuss in the media and we realised we needed a way to respond quickly and </a:t>
            </a:r>
            <a:r>
              <a:rPr lang="en-GB" baseline="0" dirty="0" err="1" smtClean="0"/>
              <a:t>kickstart</a:t>
            </a:r>
            <a:r>
              <a:rPr lang="en-GB" baseline="0" dirty="0" smtClean="0"/>
              <a:t> the research.</a:t>
            </a:r>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applied Open Source and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a lot of sequence data provided, of great use was some early </a:t>
            </a:r>
            <a:r>
              <a:rPr lang="en-US" baseline="0" dirty="0" err="1" smtClean="0"/>
              <a:t>RNAseq</a:t>
            </a:r>
            <a:r>
              <a:rPr lang="en-US" baseline="0" dirty="0" smtClean="0"/>
              <a:t> interaction </a:t>
            </a:r>
            <a:r>
              <a:rPr lang="en-US" baseline="0" dirty="0" err="1" smtClean="0"/>
              <a:t>transcriptomes</a:t>
            </a:r>
            <a:r>
              <a:rPr lang="en-US" baseline="0" dirty="0" smtClean="0"/>
              <a:t> sampled directly from the tree that identified potential mating loci  and types and and potential toxins like NLPs.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TGAC in Norwich provided us with DNA sequence and a first draft assembly, which is what we see here, that gave us insight into effector repertoires and potential toxins like NLPs.</a:t>
            </a:r>
          </a:p>
          <a:p>
            <a:endParaRPr lang="en-US" baseline="0" dirty="0" smtClean="0"/>
          </a:p>
          <a:p>
            <a:r>
              <a:rPr lang="en-US" baseline="0" dirty="0" smtClean="0"/>
              <a:t>We also got analyses of variation and annotations from these datasets.</a:t>
            </a:r>
          </a:p>
          <a:p>
            <a:endParaRPr lang="en-US" baseline="0" dirty="0" smtClean="0"/>
          </a:p>
          <a:p>
            <a:r>
              <a:rPr lang="en-US" baseline="0" dirty="0" smtClean="0"/>
              <a:t>In total we had 38 separate analyses, listing hundreds of datasets from diverse sources as well as millions of lines of data. We built a great genomics resource for this new organism.</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3481C8F-CC86-3945-955C-539777638A4B}" type="slidenum">
              <a:rPr lang="en-US" smtClean="0"/>
              <a:t>7</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8</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9</a:t>
            </a:fld>
            <a:endParaRPr lang="en-US"/>
          </a:p>
        </p:txBody>
      </p:sp>
    </p:spTree>
    <p:extLst>
      <p:ext uri="{BB962C8B-B14F-4D97-AF65-F5344CB8AC3E}">
        <p14:creationId xmlns:p14="http://schemas.microsoft.com/office/powerpoint/2010/main" val="235565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30/01/15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30/01/15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30/01/15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30/01/15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tiff"/></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hyperlink" Target="http://www.fera.defra.gov.uk/" TargetMode="External"/><Relationship Id="rId8" Type="http://schemas.openxmlformats.org/officeDocument/2006/relationships/image" Target="../media/image42.gif"/><Relationship Id="rId9"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0.jp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plar-rus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7723" cy="6858000"/>
          </a:xfrm>
          <a:prstGeom prst="rect">
            <a:avLst/>
          </a:prstGeom>
        </p:spPr>
      </p:pic>
      <p:sp>
        <p:nvSpPr>
          <p:cNvPr id="6" name="Rectangle 5"/>
          <p:cNvSpPr/>
          <p:nvPr/>
        </p:nvSpPr>
        <p:spPr>
          <a:xfrm>
            <a:off x="3722" y="1278175"/>
            <a:ext cx="9144000" cy="1858725"/>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the ground up</a:t>
            </a:r>
          </a:p>
          <a:p>
            <a:pPr algn="ctr"/>
            <a:r>
              <a:rPr lang="en-US" dirty="0" smtClean="0">
                <a:latin typeface="Helvetica"/>
                <a:cs typeface="Helvetica"/>
              </a:rPr>
              <a:t>New genomics tools for small communities working with emergent pathogens and non-models</a:t>
            </a:r>
            <a:endParaRPr lang="en-US" dirty="0">
              <a:latin typeface="Helvetica"/>
              <a:cs typeface="Helvetica"/>
            </a:endParaRPr>
          </a:p>
        </p:txBody>
      </p:sp>
    </p:spTree>
    <p:extLst>
      <p:ext uri="{BB962C8B-B14F-4D97-AF65-F5344CB8AC3E}">
        <p14:creationId xmlns:p14="http://schemas.microsoft.com/office/powerpoint/2010/main" val="1924968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spTree>
    <p:extLst>
      <p:ext uri="{BB962C8B-B14F-4D97-AF65-F5344CB8AC3E}">
        <p14:creationId xmlns:p14="http://schemas.microsoft.com/office/powerpoint/2010/main" val="23259985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grpSp>
        <p:nvGrpSpPr>
          <p:cNvPr id="4" name="Group 3"/>
          <p:cNvGrpSpPr/>
          <p:nvPr/>
        </p:nvGrpSpPr>
        <p:grpSpPr>
          <a:xfrm>
            <a:off x="1378070" y="2201810"/>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spTree>
    <p:extLst>
      <p:ext uri="{BB962C8B-B14F-4D97-AF65-F5344CB8AC3E}">
        <p14:creationId xmlns:p14="http://schemas.microsoft.com/office/powerpoint/2010/main" val="17046406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18839376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27280543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35334696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4283438241"/>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13638750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38155552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25739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29772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844660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a:t>
            </a:r>
            <a:r>
              <a:rPr lang="en-US" sz="3200" dirty="0" smtClean="0">
                <a:latin typeface="Helvetica"/>
                <a:cs typeface="Helvetica"/>
              </a:rPr>
              <a:t>order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Tree>
    <p:extLst>
      <p:ext uri="{BB962C8B-B14F-4D97-AF65-F5344CB8AC3E}">
        <p14:creationId xmlns:p14="http://schemas.microsoft.com/office/powerpoint/2010/main" val="37644046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rminating_seedl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92976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0" y="1003011"/>
            <a:ext cx="3062269" cy="5016758"/>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err="1">
                <a:latin typeface="Delicious-Roman"/>
                <a:cs typeface="Delicious-Roman"/>
              </a:rPr>
              <a:t>Pilar</a:t>
            </a:r>
            <a:r>
              <a:rPr lang="en-US" sz="2000" dirty="0">
                <a:latin typeface="Delicious-Roman"/>
                <a:cs typeface="Delicious-Roman"/>
              </a:rPr>
              <a:t> </a:t>
            </a:r>
            <a:r>
              <a:rPr lang="en-US" sz="2000" dirty="0" err="1">
                <a:latin typeface="Delicious-Roman"/>
                <a:cs typeface="Delicious-Roman"/>
              </a:rPr>
              <a:t>Corredor</a:t>
            </a:r>
            <a:r>
              <a:rPr lang="en-US" sz="2000" dirty="0">
                <a:latin typeface="Delicious-Roman"/>
                <a:cs typeface="Delicious-Roman"/>
              </a:rPr>
              <a:t>-Moreno</a:t>
            </a:r>
          </a:p>
          <a:p>
            <a:r>
              <a:rPr lang="en-US" sz="2000" dirty="0" smtClean="0">
                <a:latin typeface="Delicious-Roman"/>
                <a:cs typeface="Delicious-Roman"/>
              </a:rPr>
              <a:t>Carlos </a:t>
            </a:r>
            <a:r>
              <a:rPr lang="en-US" sz="2000" dirty="0" smtClean="0">
                <a:latin typeface="Delicious-Roman"/>
                <a:cs typeface="Delicious-Roman"/>
              </a:rPr>
              <a:t>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r>
              <a:rPr lang="en-US" sz="2000" dirty="0" smtClean="0">
                <a:latin typeface="Delicious-Roman"/>
                <a:cs typeface="Delicious-Roman"/>
              </a:rPr>
              <a:t>Graham </a:t>
            </a:r>
            <a:r>
              <a:rPr lang="en-US" sz="2000" dirty="0" err="1">
                <a:latin typeface="Delicious-Roman"/>
                <a:cs typeface="Delicious-Roman"/>
              </a:rPr>
              <a:t>Etherington</a:t>
            </a:r>
            <a:endParaRPr lang="en-US" sz="2000" dirty="0">
              <a:latin typeface="Delicious-Roman"/>
              <a:cs typeface="Delicious-Roman"/>
            </a:endParaRPr>
          </a:p>
          <a:p>
            <a:r>
              <a:rPr lang="en-US" sz="2000" dirty="0" smtClean="0">
                <a:latin typeface="Delicious-Roman"/>
                <a:cs typeface="Delicious-Roman"/>
              </a:rPr>
              <a:t>Ed </a:t>
            </a:r>
            <a:r>
              <a:rPr lang="en-US" sz="2000" dirty="0" err="1" smtClean="0">
                <a:latin typeface="Delicious-Roman"/>
                <a:cs typeface="Delicious-Roman"/>
              </a:rPr>
              <a:t>Chalstrey</a:t>
            </a:r>
            <a:endParaRPr lang="en-US" sz="2000" dirty="0" smtClean="0">
              <a:latin typeface="Delicious-Roman"/>
              <a:cs typeface="Delicious-Roman"/>
            </a:endParaRPr>
          </a:p>
          <a:p>
            <a:r>
              <a:rPr lang="en-US" sz="2000" dirty="0" err="1">
                <a:latin typeface="Delicious-Roman"/>
                <a:cs typeface="Delicious-Roman"/>
              </a:rPr>
              <a:t>Reda</a:t>
            </a:r>
            <a:r>
              <a:rPr lang="en-US" sz="2000" dirty="0">
                <a:latin typeface="Delicious-Roman"/>
                <a:cs typeface="Delicious-Roman"/>
              </a:rPr>
              <a:t> </a:t>
            </a:r>
            <a:r>
              <a:rPr lang="en-US" sz="2000" dirty="0" err="1">
                <a:latin typeface="Delicious-Roman"/>
                <a:cs typeface="Delicious-Roman"/>
              </a:rPr>
              <a:t>Younsi</a:t>
            </a:r>
            <a:endParaRPr lang="en-US" sz="2000" dirty="0">
              <a:latin typeface="Delicious-Roman"/>
              <a:cs typeface="Delicious-Roman"/>
            </a:endParaRPr>
          </a:p>
          <a:p>
            <a:r>
              <a:rPr lang="en-US" sz="2000" dirty="0">
                <a:latin typeface="Delicious-Roman"/>
                <a:cs typeface="Delicious-Roman"/>
              </a:rPr>
              <a:t>Thomas Down</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endParaRPr lang="en-US" sz="2000" dirty="0" smtClean="0">
              <a:latin typeface="Delicious-Roman"/>
              <a:cs typeface="Delicious-Roman"/>
            </a:endParaRP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2619093" cy="4401205"/>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r>
              <a:rPr lang="en-US" sz="2000" dirty="0" smtClean="0">
                <a:latin typeface="Delicious-Roman"/>
                <a:cs typeface="Delicious-Roman"/>
              </a:rPr>
              <a:t>Ricardo Ramirez-Gonzalez</a:t>
            </a: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2" name="Picture 1"/>
          <p:cNvPicPr>
            <a:picLocks noChangeAspect="1"/>
          </p:cNvPicPr>
          <p:nvPr/>
        </p:nvPicPr>
        <p:blipFill>
          <a:blip r:embed="rId9"/>
          <a:stretch>
            <a:fillRect/>
          </a:stretch>
        </p:blipFill>
        <p:spPr>
          <a:xfrm>
            <a:off x="7162800" y="4547308"/>
            <a:ext cx="1558068" cy="1310049"/>
          </a:xfrm>
          <a:prstGeom prst="rect">
            <a:avLst/>
          </a:prstGeom>
        </p:spPr>
      </p:pic>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666" y="1639664"/>
            <a:ext cx="678421" cy="1479494"/>
          </a:xfrm>
          <a:prstGeom prst="rect">
            <a:avLst/>
          </a:prstGeom>
        </p:spPr>
      </p:pic>
      <p:pic>
        <p:nvPicPr>
          <p:cNvPr id="5" name="Picture 4"/>
          <p:cNvPicPr>
            <a:picLocks noChangeAspect="1"/>
          </p:cNvPicPr>
          <p:nvPr/>
        </p:nvPicPr>
        <p:blipFill rotWithShape="1">
          <a:blip r:embed="rId3"/>
          <a:srcRect l="11828" t="50010"/>
          <a:stretch/>
        </p:blipFill>
        <p:spPr>
          <a:xfrm>
            <a:off x="1511348" y="1701400"/>
            <a:ext cx="1998807" cy="1665072"/>
          </a:xfrm>
          <a:prstGeom prst="rect">
            <a:avLst/>
          </a:prstGeom>
        </p:spPr>
      </p:pic>
      <p:pic>
        <p:nvPicPr>
          <p:cNvPr id="6" name="Picture 5"/>
          <p:cNvPicPr>
            <a:picLocks noChangeAspect="1"/>
          </p:cNvPicPr>
          <p:nvPr/>
        </p:nvPicPr>
        <p:blipFill rotWithShape="1">
          <a:blip r:embed="rId4"/>
          <a:srcRect t="6024" r="47280" b="63627"/>
          <a:stretch/>
        </p:blipFill>
        <p:spPr>
          <a:xfrm>
            <a:off x="5124449" y="1494090"/>
            <a:ext cx="2711717" cy="2430477"/>
          </a:xfrm>
          <a:prstGeom prst="rect">
            <a:avLst/>
          </a:prstGeom>
        </p:spPr>
      </p:pic>
      <p:pic>
        <p:nvPicPr>
          <p:cNvPr id="7" name="Picture 6"/>
          <p:cNvPicPr>
            <a:picLocks noChangeAspect="1"/>
          </p:cNvPicPr>
          <p:nvPr/>
        </p:nvPicPr>
        <p:blipFill>
          <a:blip r:embed="rId5"/>
          <a:stretch>
            <a:fillRect/>
          </a:stretch>
        </p:blipFill>
        <p:spPr>
          <a:xfrm>
            <a:off x="7231071" y="1494090"/>
            <a:ext cx="1614713" cy="1287183"/>
          </a:xfrm>
          <a:prstGeom prst="rect">
            <a:avLst/>
          </a:prstGeom>
        </p:spPr>
      </p:pic>
      <p:pic>
        <p:nvPicPr>
          <p:cNvPr id="2" name="Picture 1"/>
          <p:cNvPicPr>
            <a:picLocks noChangeAspect="1"/>
          </p:cNvPicPr>
          <p:nvPr/>
        </p:nvPicPr>
        <p:blipFill>
          <a:blip r:embed="rId6"/>
          <a:stretch>
            <a:fillRect/>
          </a:stretch>
        </p:blipFill>
        <p:spPr>
          <a:xfrm>
            <a:off x="175352" y="3924567"/>
            <a:ext cx="4124640" cy="1076242"/>
          </a:xfrm>
          <a:prstGeom prst="rect">
            <a:avLst/>
          </a:prstGeom>
        </p:spPr>
      </p:pic>
      <p:pic>
        <p:nvPicPr>
          <p:cNvPr id="3" name="Picture 2"/>
          <p:cNvPicPr>
            <a:picLocks noChangeAspect="1"/>
          </p:cNvPicPr>
          <p:nvPr/>
        </p:nvPicPr>
        <p:blipFill>
          <a:blip r:embed="rId7"/>
          <a:stretch>
            <a:fillRect/>
          </a:stretch>
        </p:blipFill>
        <p:spPr>
          <a:xfrm>
            <a:off x="4777909" y="4063403"/>
            <a:ext cx="4067875" cy="1077106"/>
          </a:xfrm>
          <a:prstGeom prst="rect">
            <a:avLst/>
          </a:prstGeom>
        </p:spPr>
      </p:pic>
      <p:sp>
        <p:nvSpPr>
          <p:cNvPr id="11" name="Rectangle 10"/>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Multidisciplinary focus</a:t>
            </a:r>
            <a:endParaRPr lang="en-US" dirty="0">
              <a:latin typeface="Helvetica"/>
              <a:cs typeface="Helvetica"/>
            </a:endParaRPr>
          </a:p>
        </p:txBody>
      </p:sp>
    </p:spTree>
    <p:extLst>
      <p:ext uri="{BB962C8B-B14F-4D97-AF65-F5344CB8AC3E}">
        <p14:creationId xmlns:p14="http://schemas.microsoft.com/office/powerpoint/2010/main" val="274041126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nd_the_g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7656" cy="6858000"/>
          </a:xfrm>
          <a:prstGeom prst="rect">
            <a:avLst/>
          </a:prstGeom>
        </p:spPr>
      </p:pic>
      <p:sp>
        <p:nvSpPr>
          <p:cNvPr id="9" name="Rectangle 8"/>
          <p:cNvSpPr/>
          <p:nvPr/>
        </p:nvSpPr>
        <p:spPr>
          <a:xfrm>
            <a:off x="13656" y="3448405"/>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bridge the gap between biologist and </a:t>
            </a:r>
            <a:r>
              <a:rPr lang="en-US" sz="3600" dirty="0" err="1" smtClean="0">
                <a:latin typeface="Helvetica"/>
                <a:cs typeface="Helvetica"/>
              </a:rPr>
              <a:t>bioinformatician</a:t>
            </a:r>
            <a:r>
              <a:rPr lang="en-US" sz="3600" dirty="0" smtClean="0">
                <a:latin typeface="Helvetica"/>
                <a:cs typeface="Helvetica"/>
              </a:rPr>
              <a:t>?</a:t>
            </a:r>
          </a:p>
        </p:txBody>
      </p:sp>
    </p:spTree>
    <p:extLst>
      <p:ext uri="{BB962C8B-B14F-4D97-AF65-F5344CB8AC3E}">
        <p14:creationId xmlns:p14="http://schemas.microsoft.com/office/powerpoint/2010/main" val="412085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3"/>
          <a:srcRect r="9861"/>
          <a:stretch/>
        </p:blipFill>
        <p:spPr>
          <a:xfrm>
            <a:off x="114301" y="1219200"/>
            <a:ext cx="4689613" cy="1892300"/>
          </a:xfrm>
          <a:prstGeom prst="rect">
            <a:avLst/>
          </a:prstGeom>
        </p:spPr>
      </p:pic>
      <p:pic>
        <p:nvPicPr>
          <p:cNvPr id="6" name="Picture 5"/>
          <p:cNvPicPr>
            <a:picLocks noChangeAspect="1"/>
          </p:cNvPicPr>
          <p:nvPr/>
        </p:nvPicPr>
        <p:blipFill>
          <a:blip r:embed="rId4"/>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Collaboration</a:t>
            </a:r>
            <a:endParaRPr lang="en-US" dirty="0">
              <a:latin typeface="Helvetica"/>
              <a:cs typeface="Helvetica"/>
            </a:endParaRPr>
          </a:p>
        </p:txBody>
      </p:sp>
    </p:spTree>
    <p:extLst>
      <p:ext uri="{BB962C8B-B14F-4D97-AF65-F5344CB8AC3E}">
        <p14:creationId xmlns:p14="http://schemas.microsoft.com/office/powerpoint/2010/main" val="1635816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1648" y="1786902"/>
            <a:ext cx="4242145" cy="1018374"/>
          </a:xfrm>
          <a:prstGeom prst="rect">
            <a:avLst/>
          </a:prstGeom>
        </p:spPr>
      </p:pic>
      <p:pic>
        <p:nvPicPr>
          <p:cNvPr id="6" name="Picture 5"/>
          <p:cNvPicPr>
            <a:picLocks noChangeAspect="1"/>
          </p:cNvPicPr>
          <p:nvPr/>
        </p:nvPicPr>
        <p:blipFill>
          <a:blip r:embed="rId3"/>
          <a:stretch>
            <a:fillRect/>
          </a:stretch>
        </p:blipFill>
        <p:spPr>
          <a:xfrm>
            <a:off x="151648" y="3425479"/>
            <a:ext cx="4141933" cy="1275254"/>
          </a:xfrm>
          <a:prstGeom prst="rect">
            <a:avLst/>
          </a:prstGeom>
        </p:spPr>
      </p:pic>
      <p:pic>
        <p:nvPicPr>
          <p:cNvPr id="7" name="Picture 6"/>
          <p:cNvPicPr>
            <a:picLocks noChangeAspect="1"/>
          </p:cNvPicPr>
          <p:nvPr/>
        </p:nvPicPr>
        <p:blipFill>
          <a:blip r:embed="rId4"/>
          <a:stretch>
            <a:fillRect/>
          </a:stretch>
        </p:blipFill>
        <p:spPr>
          <a:xfrm>
            <a:off x="2331786" y="3218155"/>
            <a:ext cx="2236658" cy="585240"/>
          </a:xfrm>
          <a:prstGeom prst="rect">
            <a:avLst/>
          </a:prstGeom>
        </p:spPr>
      </p:pic>
      <p:pic>
        <p:nvPicPr>
          <p:cNvPr id="8" name="Picture 7"/>
          <p:cNvPicPr>
            <a:picLocks noChangeAspect="1"/>
          </p:cNvPicPr>
          <p:nvPr/>
        </p:nvPicPr>
        <p:blipFill>
          <a:blip r:embed="rId5"/>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6"/>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390482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45031"/>
          <a:stretch/>
        </p:blipFill>
        <p:spPr>
          <a:xfrm>
            <a:off x="860793" y="1612900"/>
            <a:ext cx="7183815" cy="3733800"/>
          </a:xfrm>
          <a:prstGeom prst="rect">
            <a:avLst/>
          </a:prstGeom>
        </p:spPr>
      </p:pic>
    </p:spTree>
    <p:extLst>
      <p:ext uri="{BB962C8B-B14F-4D97-AF65-F5344CB8AC3E}">
        <p14:creationId xmlns:p14="http://schemas.microsoft.com/office/powerpoint/2010/main" val="984113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smtClean="0"/>
              <a:t>Discworld</a:t>
            </a:r>
            <a:r>
              <a:rPr lang="en-US" i="1" dirty="0" smtClean="0"/>
              <a:t> </a:t>
            </a:r>
            <a:r>
              <a:rPr lang="en-US" i="1" dirty="0"/>
              <a:t>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019300" y="190501"/>
            <a:ext cx="5168900" cy="6667500"/>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39443154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3035300" y="2044700"/>
            <a:ext cx="3022600" cy="30226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045200"/>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Ash / Fresno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 a group activity </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21327</TotalTime>
  <Words>2292</Words>
  <Application>Microsoft Macintosh PowerPoint</Application>
  <PresentationFormat>On-screen Show (4:3)</PresentationFormat>
  <Paragraphs>253</Paragraphs>
  <Slides>30</Slides>
  <Notes>25</Notes>
  <HiddenSlides>1</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289</cp:revision>
  <dcterms:created xsi:type="dcterms:W3CDTF">2011-04-12T19:11:26Z</dcterms:created>
  <dcterms:modified xsi:type="dcterms:W3CDTF">2015-01-30T12:59:41Z</dcterms:modified>
</cp:coreProperties>
</file>